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308" r:id="rId3"/>
    <p:sldId id="309" r:id="rId4"/>
    <p:sldId id="310" r:id="rId5"/>
    <p:sldId id="311" r:id="rId6"/>
    <p:sldId id="312" r:id="rId7"/>
    <p:sldId id="313" r:id="rId8"/>
    <p:sldId id="314" r:id="rId9"/>
    <p:sldId id="315" r:id="rId10"/>
    <p:sldId id="317" r:id="rId11"/>
    <p:sldId id="316" r:id="rId12"/>
    <p:sldId id="318" r:id="rId13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Komadina" initials="MK" lastIdx="1" clrIdx="0">
    <p:extLst>
      <p:ext uri="{19B8F6BF-5375-455C-9EA6-DF929625EA0E}">
        <p15:presenceInfo xmlns:p15="http://schemas.microsoft.com/office/powerpoint/2012/main" userId="Marina Komadi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26" autoAdjust="0"/>
    <p:restoredTop sz="93974" autoAdjust="0"/>
  </p:normalViewPr>
  <p:slideViewPr>
    <p:cSldViewPr snapToGrid="0">
      <p:cViewPr varScale="1">
        <p:scale>
          <a:sx n="67" d="100"/>
          <a:sy n="67" d="100"/>
        </p:scale>
        <p:origin x="3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253F9D-9FE1-4E27-B599-2B8E3108A49F}" type="datetimeFigureOut">
              <a:rPr lang="hr-HR" smtClean="0"/>
              <a:t>29.11.2020.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597DDE-3A6F-497F-A7EC-2C2CE024C20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65124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29.11.2020.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1848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29.11.2020.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11957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29.11.2020.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44154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29.11.2020.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8404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29.11.2020.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2017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29.11.2020.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6662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29.11.2020.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8969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29.11.2020.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2351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29.11.2020.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98681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29.11.2020.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00064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29.11.2020.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80185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148EA-6B88-4171-8B7A-E86F5126C524}" type="datetimeFigureOut">
              <a:rPr lang="hr-HR" smtClean="0"/>
              <a:t>29.11.2020.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97467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www.bookwidgets.com/play/t:qT4nrtTVJUNSK3wGxV+AqVgj2eYiz65vYAHgibpD3WVCRUtaODY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58186" y="1593637"/>
            <a:ext cx="8590670" cy="1325194"/>
          </a:xfrm>
        </p:spPr>
        <p:txBody>
          <a:bodyPr>
            <a:normAutofit/>
          </a:bodyPr>
          <a:lstStyle/>
          <a:p>
            <a:r>
              <a:rPr lang="hr-HR" sz="6600" b="1" dirty="0" smtClean="0">
                <a:solidFill>
                  <a:srgbClr val="FF0000"/>
                </a:solidFill>
              </a:rPr>
              <a:t>UNIT 3: School</a:t>
            </a:r>
            <a:endParaRPr lang="hr-HR" sz="66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1521" y="3067040"/>
            <a:ext cx="9144000" cy="1655762"/>
          </a:xfrm>
        </p:spPr>
        <p:txBody>
          <a:bodyPr>
            <a:normAutofit/>
          </a:bodyPr>
          <a:lstStyle/>
          <a:p>
            <a:r>
              <a:rPr lang="hr-HR" sz="6600" dirty="0" err="1" smtClean="0"/>
              <a:t>Happy</a:t>
            </a:r>
            <a:r>
              <a:rPr lang="hr-HR" sz="6600" dirty="0" smtClean="0"/>
              <a:t> </a:t>
            </a:r>
            <a:r>
              <a:rPr lang="hr-HR" sz="6600" dirty="0" err="1" smtClean="0"/>
              <a:t>friendship</a:t>
            </a:r>
            <a:r>
              <a:rPr lang="hr-HR" sz="6600" dirty="0" smtClean="0"/>
              <a:t> </a:t>
            </a:r>
            <a:r>
              <a:rPr lang="hr-HR" sz="6600" dirty="0" err="1" smtClean="0"/>
              <a:t>day</a:t>
            </a:r>
            <a:r>
              <a:rPr lang="hr-HR" sz="6600" dirty="0" smtClean="0"/>
              <a:t>!</a:t>
            </a:r>
            <a:endParaRPr lang="hr-HR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1384">
            <a:off x="833351" y="1589659"/>
            <a:ext cx="3363427" cy="448597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7445" y="5743575"/>
            <a:ext cx="5214555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24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842" y="981476"/>
            <a:ext cx="6739384" cy="583409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8625" y="0"/>
            <a:ext cx="102727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err="1" smtClean="0"/>
              <a:t>What</a:t>
            </a:r>
            <a:r>
              <a:rPr lang="hr-HR" sz="2400" dirty="0" smtClean="0"/>
              <a:t> </a:t>
            </a:r>
            <a:r>
              <a:rPr lang="hr-HR" sz="2400" dirty="0" err="1" smtClean="0"/>
              <a:t>kind</a:t>
            </a:r>
            <a:r>
              <a:rPr lang="hr-HR" sz="2400" dirty="0" smtClean="0"/>
              <a:t> </a:t>
            </a:r>
            <a:r>
              <a:rPr lang="hr-HR" sz="2400" dirty="0" err="1" smtClean="0"/>
              <a:t>of</a:t>
            </a:r>
            <a:r>
              <a:rPr lang="hr-HR" sz="2400" dirty="0"/>
              <a:t> </a:t>
            </a:r>
            <a:r>
              <a:rPr lang="hr-HR" sz="2400" dirty="0" smtClean="0"/>
              <a:t>a </a:t>
            </a:r>
            <a:r>
              <a:rPr lang="hr-HR" sz="2400" dirty="0" err="1" smtClean="0"/>
              <a:t>friend</a:t>
            </a:r>
            <a:r>
              <a:rPr lang="hr-HR" sz="2400" dirty="0" smtClean="0"/>
              <a:t> are </a:t>
            </a:r>
            <a:r>
              <a:rPr lang="hr-HR" sz="2400" dirty="0" err="1" smtClean="0"/>
              <a:t>you</a:t>
            </a:r>
            <a:r>
              <a:rPr lang="hr-HR" sz="2400" dirty="0" smtClean="0"/>
              <a:t>? Do </a:t>
            </a:r>
            <a:r>
              <a:rPr lang="hr-HR" sz="2400" dirty="0" err="1" smtClean="0"/>
              <a:t>the</a:t>
            </a:r>
            <a:r>
              <a:rPr lang="hr-HR" sz="2400" dirty="0" smtClean="0"/>
              <a:t> </a:t>
            </a:r>
            <a:r>
              <a:rPr lang="hr-HR" sz="2400" dirty="0" err="1" smtClean="0"/>
              <a:t>quiz</a:t>
            </a:r>
            <a:r>
              <a:rPr lang="hr-HR" sz="2400" dirty="0" smtClean="0"/>
              <a:t> </a:t>
            </a:r>
            <a:r>
              <a:rPr lang="hr-HR" sz="2400" dirty="0" err="1" smtClean="0"/>
              <a:t>and</a:t>
            </a:r>
            <a:r>
              <a:rPr lang="hr-HR" sz="2400" dirty="0" smtClean="0"/>
              <a:t> </a:t>
            </a:r>
            <a:r>
              <a:rPr lang="hr-HR" sz="2400" dirty="0" err="1" smtClean="0"/>
              <a:t>find</a:t>
            </a:r>
            <a:r>
              <a:rPr lang="hr-HR" sz="2400" dirty="0" smtClean="0"/>
              <a:t> </a:t>
            </a:r>
            <a:r>
              <a:rPr lang="hr-HR" sz="2400" dirty="0" err="1" smtClean="0"/>
              <a:t>out</a:t>
            </a:r>
            <a:r>
              <a:rPr lang="hr-HR" sz="2400" dirty="0" smtClean="0"/>
              <a:t>.</a:t>
            </a:r>
          </a:p>
          <a:p>
            <a:r>
              <a:rPr lang="hr-HR" sz="2400" i="1" dirty="0" smtClean="0"/>
              <a:t>Kakav si ti prijatelj? Riješi kviz i saznaj.</a:t>
            </a:r>
            <a:endParaRPr lang="hr-HR" sz="24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8215313" y="1100138"/>
            <a:ext cx="35147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Značenje nepoznatih riječi možeš potražiti u rječniku na kraju udžbenika.</a:t>
            </a:r>
            <a:endParaRPr lang="hr-HR" sz="24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2705355" y="73016"/>
            <a:ext cx="607887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Have</a:t>
            </a:r>
            <a:r>
              <a:rPr lang="hr-HR" sz="2600" dirty="0" smtClean="0"/>
              <a:t> </a:t>
            </a:r>
            <a:r>
              <a:rPr lang="hr-HR" sz="2600" dirty="0" err="1" smtClean="0"/>
              <a:t>you</a:t>
            </a:r>
            <a:r>
              <a:rPr lang="hr-HR" sz="2600" dirty="0" smtClean="0"/>
              <a:t> </a:t>
            </a:r>
            <a:r>
              <a:rPr lang="hr-HR" sz="2600" dirty="0" err="1" smtClean="0"/>
              <a:t>finished</a:t>
            </a:r>
            <a:r>
              <a:rPr lang="hr-HR" sz="2600" dirty="0" smtClean="0"/>
              <a:t>? </a:t>
            </a:r>
            <a:r>
              <a:rPr lang="hr-HR" sz="2600" dirty="0" err="1" smtClean="0"/>
              <a:t>Check</a:t>
            </a:r>
            <a:r>
              <a:rPr lang="hr-HR" sz="2600" dirty="0" smtClean="0"/>
              <a:t> </a:t>
            </a:r>
            <a:r>
              <a:rPr lang="hr-HR" sz="2600" dirty="0" err="1" smtClean="0"/>
              <a:t>your</a:t>
            </a:r>
            <a:r>
              <a:rPr lang="hr-HR" sz="2600" dirty="0" smtClean="0"/>
              <a:t> </a:t>
            </a:r>
            <a:r>
              <a:rPr lang="hr-HR" sz="2600" dirty="0" err="1" smtClean="0"/>
              <a:t>score</a:t>
            </a:r>
            <a:r>
              <a:rPr lang="hr-HR" sz="2600" dirty="0" smtClean="0"/>
              <a:t>.</a:t>
            </a:r>
          </a:p>
          <a:p>
            <a:r>
              <a:rPr lang="hr-HR" sz="2600" i="1" dirty="0" smtClean="0"/>
              <a:t>Jesi li završio/la? Provjeri svoj rezultat</a:t>
            </a:r>
            <a:r>
              <a:rPr lang="hr-HR" sz="2400" i="1" dirty="0" smtClean="0"/>
              <a:t>.</a:t>
            </a:r>
            <a:endParaRPr lang="hr-HR" sz="2400" i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5" y="935236"/>
            <a:ext cx="10148128" cy="401282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75841" y="4736962"/>
            <a:ext cx="77866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/>
              <a:t>You </a:t>
            </a:r>
            <a:r>
              <a:rPr lang="hr-HR" sz="2400" dirty="0" err="1" smtClean="0"/>
              <a:t>can</a:t>
            </a:r>
            <a:r>
              <a:rPr lang="hr-HR" sz="2400" dirty="0" smtClean="0"/>
              <a:t> </a:t>
            </a:r>
            <a:r>
              <a:rPr lang="hr-HR" sz="2400" dirty="0" err="1" smtClean="0"/>
              <a:t>find</a:t>
            </a:r>
            <a:r>
              <a:rPr lang="hr-HR" sz="2400" dirty="0" smtClean="0"/>
              <a:t> </a:t>
            </a:r>
            <a:r>
              <a:rPr lang="hr-HR" sz="2400" dirty="0" err="1" smtClean="0"/>
              <a:t>the</a:t>
            </a:r>
            <a:r>
              <a:rPr lang="hr-HR" sz="2400" dirty="0" smtClean="0"/>
              <a:t> </a:t>
            </a:r>
            <a:r>
              <a:rPr lang="hr-HR" sz="2400" dirty="0" err="1" smtClean="0"/>
              <a:t>score</a:t>
            </a:r>
            <a:r>
              <a:rPr lang="hr-HR" sz="2400" dirty="0" smtClean="0"/>
              <a:t> at </a:t>
            </a:r>
            <a:r>
              <a:rPr lang="hr-HR" sz="2400" dirty="0" err="1" smtClean="0"/>
              <a:t>page</a:t>
            </a:r>
            <a:r>
              <a:rPr lang="hr-HR" sz="2400" dirty="0" smtClean="0"/>
              <a:t> 147. </a:t>
            </a:r>
          </a:p>
          <a:p>
            <a:r>
              <a:rPr lang="hr-HR" sz="2400" i="1" dirty="0" smtClean="0"/>
              <a:t>Rezultate možeš pronaći u udžbeniku na str. 47.</a:t>
            </a:r>
            <a:endParaRPr lang="hr-HR" sz="24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775842" y="5526136"/>
            <a:ext cx="106970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/>
              <a:t>Do </a:t>
            </a:r>
            <a:r>
              <a:rPr lang="hr-HR" sz="2400" dirty="0" err="1" smtClean="0"/>
              <a:t>you</a:t>
            </a:r>
            <a:r>
              <a:rPr lang="hr-HR" sz="2400" dirty="0" smtClean="0"/>
              <a:t> </a:t>
            </a:r>
            <a:r>
              <a:rPr lang="hr-HR" sz="2400" dirty="0" err="1" smtClean="0"/>
              <a:t>think</a:t>
            </a:r>
            <a:r>
              <a:rPr lang="hr-HR" sz="2400" dirty="0" smtClean="0"/>
              <a:t> </a:t>
            </a:r>
            <a:r>
              <a:rPr lang="hr-HR" sz="2400" dirty="0" err="1" smtClean="0"/>
              <a:t>the</a:t>
            </a:r>
            <a:r>
              <a:rPr lang="hr-HR" sz="2400" dirty="0" smtClean="0"/>
              <a:t> test </a:t>
            </a:r>
            <a:r>
              <a:rPr lang="hr-HR" sz="2400" dirty="0" err="1" smtClean="0"/>
              <a:t>is</a:t>
            </a:r>
            <a:r>
              <a:rPr lang="hr-HR" sz="2400" dirty="0" smtClean="0"/>
              <a:t> </a:t>
            </a:r>
            <a:r>
              <a:rPr lang="hr-HR" sz="2400" dirty="0" err="1" smtClean="0"/>
              <a:t>right</a:t>
            </a:r>
            <a:r>
              <a:rPr lang="hr-HR" sz="2400" dirty="0" smtClean="0"/>
              <a:t>? / </a:t>
            </a:r>
            <a:r>
              <a:rPr lang="hr-HR" sz="2400" i="1" dirty="0" smtClean="0"/>
              <a:t>Slažeš li se s rezultatom kviza?</a:t>
            </a:r>
            <a:endParaRPr lang="hr-HR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775841" y="5977620"/>
            <a:ext cx="106970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err="1" smtClean="0"/>
              <a:t>What</a:t>
            </a:r>
            <a:r>
              <a:rPr lang="hr-HR" sz="2400" dirty="0" smtClean="0"/>
              <a:t> </a:t>
            </a:r>
            <a:r>
              <a:rPr lang="hr-HR" sz="2400" dirty="0" err="1" smtClean="0"/>
              <a:t>kind</a:t>
            </a:r>
            <a:r>
              <a:rPr lang="hr-HR" sz="2400" dirty="0" smtClean="0"/>
              <a:t> </a:t>
            </a:r>
            <a:r>
              <a:rPr lang="hr-HR" sz="2400" dirty="0" err="1" smtClean="0"/>
              <a:t>of</a:t>
            </a:r>
            <a:r>
              <a:rPr lang="hr-HR" sz="2400" dirty="0" smtClean="0"/>
              <a:t> </a:t>
            </a:r>
            <a:r>
              <a:rPr lang="hr-HR" sz="2400" dirty="0" err="1" smtClean="0"/>
              <a:t>friend</a:t>
            </a:r>
            <a:r>
              <a:rPr lang="hr-HR" sz="2400" dirty="0" smtClean="0"/>
              <a:t> are </a:t>
            </a:r>
            <a:r>
              <a:rPr lang="hr-HR" sz="2400" dirty="0" err="1" smtClean="0"/>
              <a:t>you</a:t>
            </a:r>
            <a:r>
              <a:rPr lang="hr-HR" sz="2400" dirty="0" smtClean="0"/>
              <a:t>? </a:t>
            </a:r>
            <a:r>
              <a:rPr lang="hr-HR" sz="2400" i="1" dirty="0" smtClean="0"/>
              <a:t>Kakav si ti prijatelj?</a:t>
            </a:r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3555557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7" grpId="0"/>
      <p:bldP spid="9" grpId="0"/>
      <p:bldP spid="9" grpId="1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4900613" cy="68564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29225" y="142875"/>
            <a:ext cx="6115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/>
              <a:t>Open </a:t>
            </a:r>
            <a:r>
              <a:rPr lang="hr-HR" sz="2400" dirty="0" err="1" smtClean="0"/>
              <a:t>your</a:t>
            </a:r>
            <a:r>
              <a:rPr lang="hr-HR" sz="2400" dirty="0" smtClean="0"/>
              <a:t> </a:t>
            </a:r>
            <a:r>
              <a:rPr lang="hr-HR" sz="2400" dirty="0" err="1" smtClean="0"/>
              <a:t>workbook</a:t>
            </a:r>
            <a:r>
              <a:rPr lang="hr-HR" sz="2400" dirty="0" smtClean="0"/>
              <a:t> at </a:t>
            </a:r>
            <a:r>
              <a:rPr lang="hr-HR" sz="2400" dirty="0" err="1" smtClean="0"/>
              <a:t>page</a:t>
            </a:r>
            <a:r>
              <a:rPr lang="hr-HR" sz="2400" dirty="0" smtClean="0"/>
              <a:t> 35.</a:t>
            </a:r>
            <a:endParaRPr lang="hr-HR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124" y="142875"/>
            <a:ext cx="5119687" cy="641623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86438" y="1571625"/>
            <a:ext cx="5314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Nadopuni rečenice ponuđenim riječima.</a:t>
            </a:r>
            <a:endParaRPr lang="hr-HR" sz="24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1678781" y="2033290"/>
            <a:ext cx="1543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>
                <a:solidFill>
                  <a:srgbClr val="FF0000"/>
                </a:solidFill>
              </a:rPr>
              <a:t>p</a:t>
            </a:r>
            <a:r>
              <a:rPr lang="hr-HR" sz="2400" b="1" dirty="0" err="1" smtClean="0">
                <a:solidFill>
                  <a:srgbClr val="FF0000"/>
                </a:solidFill>
              </a:rPr>
              <a:t>ass</a:t>
            </a:r>
            <a:r>
              <a:rPr lang="hr-HR" sz="2400" b="1" dirty="0" smtClean="0">
                <a:solidFill>
                  <a:srgbClr val="FF0000"/>
                </a:solidFill>
              </a:rPr>
              <a:t> on</a:t>
            </a:r>
            <a:endParaRPr lang="hr-HR" sz="24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14637" y="2812532"/>
            <a:ext cx="1543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 smtClean="0">
                <a:solidFill>
                  <a:srgbClr val="FF0000"/>
                </a:solidFill>
              </a:rPr>
              <a:t>Tell</a:t>
            </a:r>
            <a:endParaRPr lang="hr-HR" sz="24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28912" y="3591774"/>
            <a:ext cx="1543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 smtClean="0">
                <a:solidFill>
                  <a:srgbClr val="FF0000"/>
                </a:solidFill>
              </a:rPr>
              <a:t>hear</a:t>
            </a:r>
            <a:endParaRPr lang="hr-HR" sz="24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43112" y="4296198"/>
            <a:ext cx="1543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 smtClean="0">
                <a:solidFill>
                  <a:srgbClr val="FF0000"/>
                </a:solidFill>
              </a:rPr>
              <a:t>go</a:t>
            </a:r>
            <a:endParaRPr lang="hr-HR" sz="24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85862" y="5427652"/>
            <a:ext cx="1543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smtClean="0">
                <a:solidFill>
                  <a:srgbClr val="FF0000"/>
                </a:solidFill>
              </a:rPr>
              <a:t>live</a:t>
            </a:r>
            <a:endParaRPr lang="hr-HR" sz="24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50674" y="5738178"/>
            <a:ext cx="1543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 smtClean="0">
                <a:solidFill>
                  <a:srgbClr val="FF0000"/>
                </a:solidFill>
              </a:rPr>
              <a:t>feel</a:t>
            </a:r>
            <a:endParaRPr lang="hr-HR" sz="2400" b="1" dirty="0">
              <a:solidFill>
                <a:srgbClr val="FF0000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3561" y="741386"/>
            <a:ext cx="6082027" cy="586297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143935" y="286165"/>
            <a:ext cx="551497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 smtClean="0"/>
              <a:t>Zaokruži točnu riječ.</a:t>
            </a:r>
            <a:endParaRPr lang="hr-HR" sz="2600" i="1" dirty="0"/>
          </a:p>
        </p:txBody>
      </p:sp>
      <p:sp>
        <p:nvSpPr>
          <p:cNvPr id="17" name="Oval 16"/>
          <p:cNvSpPr/>
          <p:nvPr/>
        </p:nvSpPr>
        <p:spPr>
          <a:xfrm>
            <a:off x="6415087" y="1428335"/>
            <a:ext cx="585788" cy="42904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8" name="Oval 17"/>
          <p:cNvSpPr/>
          <p:nvPr/>
        </p:nvSpPr>
        <p:spPr>
          <a:xfrm>
            <a:off x="9067799" y="2264122"/>
            <a:ext cx="904876" cy="42904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9" name="Oval 18"/>
          <p:cNvSpPr/>
          <p:nvPr/>
        </p:nvSpPr>
        <p:spPr>
          <a:xfrm>
            <a:off x="6958013" y="3591774"/>
            <a:ext cx="433388" cy="40451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0" name="Oval 19"/>
          <p:cNvSpPr/>
          <p:nvPr/>
        </p:nvSpPr>
        <p:spPr>
          <a:xfrm>
            <a:off x="8251186" y="4053439"/>
            <a:ext cx="433388" cy="40451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1" name="Oval 20"/>
          <p:cNvSpPr/>
          <p:nvPr/>
        </p:nvSpPr>
        <p:spPr>
          <a:xfrm>
            <a:off x="8841579" y="4916680"/>
            <a:ext cx="678658" cy="40451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2" name="Oval 21"/>
          <p:cNvSpPr/>
          <p:nvPr/>
        </p:nvSpPr>
        <p:spPr>
          <a:xfrm>
            <a:off x="6958013" y="6229350"/>
            <a:ext cx="433388" cy="37500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16374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/>
      <p:bldP spid="8" grpId="0"/>
      <p:bldP spid="9" grpId="0"/>
      <p:bldP spid="10" grpId="0"/>
      <p:bldP spid="11" grpId="0"/>
      <p:bldP spid="12" grpId="0"/>
      <p:bldP spid="13" grpId="0"/>
      <p:bldP spid="16" grpId="0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572269" cy="677918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43487" y="142876"/>
            <a:ext cx="65865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err="1" smtClean="0"/>
              <a:t>Read</a:t>
            </a:r>
            <a:r>
              <a:rPr lang="hr-HR" sz="2400" dirty="0" smtClean="0"/>
              <a:t> </a:t>
            </a:r>
            <a:r>
              <a:rPr lang="hr-HR" sz="2400" dirty="0" err="1" smtClean="0"/>
              <a:t>the</a:t>
            </a:r>
            <a:r>
              <a:rPr lang="hr-HR" sz="2400" dirty="0" smtClean="0"/>
              <a:t> </a:t>
            </a:r>
            <a:r>
              <a:rPr lang="hr-HR" sz="2400" dirty="0" err="1" smtClean="0"/>
              <a:t>text</a:t>
            </a:r>
            <a:r>
              <a:rPr lang="hr-HR" sz="2400" dirty="0" smtClean="0"/>
              <a:t>. Are </a:t>
            </a:r>
            <a:r>
              <a:rPr lang="hr-HR" sz="2400" dirty="0" err="1" smtClean="0"/>
              <a:t>the</a:t>
            </a:r>
            <a:r>
              <a:rPr lang="hr-HR" sz="2400" dirty="0" smtClean="0"/>
              <a:t> </a:t>
            </a:r>
            <a:r>
              <a:rPr lang="hr-HR" sz="2400" dirty="0" err="1" smtClean="0"/>
              <a:t>statements</a:t>
            </a:r>
            <a:r>
              <a:rPr lang="hr-HR" sz="2400" dirty="0" smtClean="0"/>
              <a:t> </a:t>
            </a:r>
            <a:r>
              <a:rPr lang="hr-HR" sz="2400" dirty="0" err="1" smtClean="0"/>
              <a:t>true</a:t>
            </a:r>
            <a:r>
              <a:rPr lang="hr-HR" sz="2400" dirty="0" smtClean="0"/>
              <a:t> (T) </a:t>
            </a:r>
            <a:r>
              <a:rPr lang="hr-HR" sz="2400" dirty="0" err="1" smtClean="0"/>
              <a:t>or</a:t>
            </a:r>
            <a:r>
              <a:rPr lang="hr-HR" sz="2400" dirty="0" smtClean="0"/>
              <a:t> </a:t>
            </a:r>
            <a:r>
              <a:rPr lang="hr-HR" sz="2400" dirty="0" err="1" smtClean="0"/>
              <a:t>false</a:t>
            </a:r>
            <a:r>
              <a:rPr lang="hr-HR" sz="2400" dirty="0" smtClean="0"/>
              <a:t> (F)?</a:t>
            </a:r>
          </a:p>
          <a:p>
            <a:r>
              <a:rPr lang="hr-HR" sz="2400" i="1" dirty="0" smtClean="0"/>
              <a:t>Pročitaj tekst. Jesu li tvrdnje istinite (T) ili krive (F)?</a:t>
            </a:r>
            <a:endParaRPr lang="hr-HR" sz="2400" i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3524" y="1503640"/>
            <a:ext cx="6143626" cy="5054241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11101388" y="2471739"/>
            <a:ext cx="385762" cy="4572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8" name="Oval 7"/>
          <p:cNvSpPr/>
          <p:nvPr/>
        </p:nvSpPr>
        <p:spPr>
          <a:xfrm>
            <a:off x="10715626" y="2928939"/>
            <a:ext cx="385762" cy="46065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9" name="Oval 8"/>
          <p:cNvSpPr/>
          <p:nvPr/>
        </p:nvSpPr>
        <p:spPr>
          <a:xfrm>
            <a:off x="11101388" y="3550025"/>
            <a:ext cx="385762" cy="4572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0" name="Oval 9"/>
          <p:cNvSpPr/>
          <p:nvPr/>
        </p:nvSpPr>
        <p:spPr>
          <a:xfrm>
            <a:off x="10715626" y="3993407"/>
            <a:ext cx="385762" cy="4572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1" name="Oval 10"/>
          <p:cNvSpPr/>
          <p:nvPr/>
        </p:nvSpPr>
        <p:spPr>
          <a:xfrm>
            <a:off x="11101388" y="4586289"/>
            <a:ext cx="385762" cy="4572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2" name="Oval 11"/>
          <p:cNvSpPr/>
          <p:nvPr/>
        </p:nvSpPr>
        <p:spPr>
          <a:xfrm>
            <a:off x="10672762" y="5029203"/>
            <a:ext cx="385762" cy="4572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3" name="Oval 12"/>
          <p:cNvSpPr/>
          <p:nvPr/>
        </p:nvSpPr>
        <p:spPr>
          <a:xfrm>
            <a:off x="11101388" y="5557799"/>
            <a:ext cx="385762" cy="4572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4" name="Oval 13"/>
          <p:cNvSpPr/>
          <p:nvPr/>
        </p:nvSpPr>
        <p:spPr>
          <a:xfrm>
            <a:off x="11101388" y="6079320"/>
            <a:ext cx="385762" cy="4572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2645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85813" y="414338"/>
            <a:ext cx="10515600" cy="6093976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hr-HR" sz="2600" i="1" dirty="0" smtClean="0"/>
              <a:t>Prateći pitanja, procijeni koliko si uspješno napisao/la svoj sastavak o starijem članu obitelji ili roditelju koji si pisao/la u prethodnoj lekciji. Jesi li naveo/la sve potrebne informacije?</a:t>
            </a:r>
          </a:p>
          <a:p>
            <a:endParaRPr lang="hr-HR" sz="2600" i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600" dirty="0" smtClean="0"/>
              <a:t>Who </a:t>
            </a:r>
            <a:r>
              <a:rPr lang="hr-HR" sz="2600" dirty="0" err="1" smtClean="0"/>
              <a:t>is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text</a:t>
            </a:r>
            <a:r>
              <a:rPr lang="hr-HR" sz="2600" dirty="0" smtClean="0"/>
              <a:t> </a:t>
            </a:r>
            <a:r>
              <a:rPr lang="hr-HR" sz="2600" dirty="0" err="1" smtClean="0"/>
              <a:t>about</a:t>
            </a:r>
            <a:r>
              <a:rPr lang="hr-HR" sz="2600" dirty="0" smtClean="0"/>
              <a:t>? </a:t>
            </a:r>
            <a:r>
              <a:rPr lang="hr-HR" sz="2600" dirty="0" err="1" smtClean="0"/>
              <a:t>Is</a:t>
            </a:r>
            <a:r>
              <a:rPr lang="hr-HR" sz="2600" dirty="0" smtClean="0"/>
              <a:t> </a:t>
            </a:r>
            <a:r>
              <a:rPr lang="hr-HR" sz="2600" dirty="0" err="1" smtClean="0"/>
              <a:t>it</a:t>
            </a:r>
            <a:r>
              <a:rPr lang="hr-HR" sz="2600" dirty="0" smtClean="0"/>
              <a:t> </a:t>
            </a:r>
            <a:r>
              <a:rPr lang="hr-HR" sz="2600" dirty="0" err="1" smtClean="0"/>
              <a:t>about</a:t>
            </a:r>
            <a:r>
              <a:rPr lang="hr-HR" sz="2600" dirty="0" smtClean="0"/>
              <a:t> a </a:t>
            </a:r>
            <a:r>
              <a:rPr lang="hr-HR" sz="2600" dirty="0" err="1" smtClean="0"/>
              <a:t>parent</a:t>
            </a:r>
            <a:r>
              <a:rPr lang="hr-HR" sz="2600" dirty="0" smtClean="0"/>
              <a:t> </a:t>
            </a:r>
            <a:r>
              <a:rPr lang="hr-HR" sz="2600" dirty="0" err="1" smtClean="0"/>
              <a:t>or</a:t>
            </a:r>
            <a:r>
              <a:rPr lang="hr-HR" sz="2600" dirty="0" smtClean="0"/>
              <a:t> </a:t>
            </a:r>
            <a:r>
              <a:rPr lang="hr-HR" sz="2600" dirty="0" err="1" smtClean="0"/>
              <a:t>an</a:t>
            </a:r>
            <a:r>
              <a:rPr lang="hr-HR" sz="2600" dirty="0" smtClean="0"/>
              <a:t> </a:t>
            </a:r>
            <a:r>
              <a:rPr lang="hr-HR" sz="2600" dirty="0" err="1" smtClean="0"/>
              <a:t>older</a:t>
            </a:r>
            <a:r>
              <a:rPr lang="hr-HR" sz="2600" dirty="0" smtClean="0"/>
              <a:t> </a:t>
            </a:r>
            <a:r>
              <a:rPr lang="hr-HR" sz="2600" dirty="0" err="1" smtClean="0"/>
              <a:t>family</a:t>
            </a:r>
            <a:r>
              <a:rPr lang="hr-HR" sz="2600" dirty="0" smtClean="0"/>
              <a:t> </a:t>
            </a:r>
            <a:r>
              <a:rPr lang="hr-HR" sz="2600" dirty="0" err="1" smtClean="0"/>
              <a:t>member</a:t>
            </a:r>
            <a:r>
              <a:rPr lang="hr-HR" sz="2600" dirty="0" smtClean="0"/>
              <a:t>?</a:t>
            </a:r>
          </a:p>
          <a:p>
            <a:r>
              <a:rPr lang="hr-HR" sz="2600" i="1" dirty="0"/>
              <a:t> </a:t>
            </a:r>
            <a:r>
              <a:rPr lang="hr-HR" sz="2600" i="1" dirty="0" smtClean="0"/>
              <a:t>     O kome je riječ u tekstu? Radi li se o roditelju ili starijem članu obitelji?</a:t>
            </a:r>
          </a:p>
          <a:p>
            <a:endParaRPr lang="hr-HR" sz="2600" i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600" dirty="0" smtClean="0"/>
              <a:t>How </a:t>
            </a:r>
            <a:r>
              <a:rPr lang="hr-HR" sz="2600" dirty="0" err="1" smtClean="0"/>
              <a:t>many</a:t>
            </a:r>
            <a:r>
              <a:rPr lang="hr-HR" sz="2600" dirty="0" smtClean="0"/>
              <a:t> </a:t>
            </a:r>
            <a:r>
              <a:rPr lang="hr-HR" sz="2600" dirty="0" err="1" smtClean="0"/>
              <a:t>sentences</a:t>
            </a:r>
            <a:r>
              <a:rPr lang="hr-HR" sz="2600" dirty="0" smtClean="0"/>
              <a:t> are </a:t>
            </a:r>
            <a:r>
              <a:rPr lang="hr-HR" sz="2600" dirty="0" err="1" smtClean="0"/>
              <a:t>there</a:t>
            </a:r>
            <a:r>
              <a:rPr lang="hr-HR" sz="2600" dirty="0" smtClean="0"/>
              <a:t>? </a:t>
            </a:r>
            <a:endParaRPr lang="hr-HR" sz="2600" dirty="0"/>
          </a:p>
          <a:p>
            <a:r>
              <a:rPr lang="hr-HR" sz="2600" i="1" dirty="0" smtClean="0"/>
              <a:t>     Koliko rečenica ima tekst?</a:t>
            </a:r>
          </a:p>
          <a:p>
            <a:endParaRPr lang="hr-HR" sz="2600" i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600" dirty="0" smtClean="0"/>
              <a:t>Are </a:t>
            </a:r>
            <a:r>
              <a:rPr lang="hr-HR" sz="2600" dirty="0" err="1" smtClean="0"/>
              <a:t>there</a:t>
            </a:r>
            <a:r>
              <a:rPr lang="hr-HR" sz="2600" dirty="0" smtClean="0"/>
              <a:t> </a:t>
            </a:r>
            <a:r>
              <a:rPr lang="hr-HR" sz="2600" dirty="0" err="1" smtClean="0"/>
              <a:t>two</a:t>
            </a:r>
            <a:r>
              <a:rPr lang="hr-HR" sz="2600" dirty="0" smtClean="0"/>
              <a:t> </a:t>
            </a:r>
            <a:r>
              <a:rPr lang="hr-HR" sz="2600" dirty="0" err="1" smtClean="0"/>
              <a:t>sentences</a:t>
            </a:r>
            <a:r>
              <a:rPr lang="hr-HR" sz="2600" dirty="0" smtClean="0"/>
              <a:t> for </a:t>
            </a:r>
            <a:r>
              <a:rPr lang="hr-HR" sz="2600" dirty="0" err="1" smtClean="0"/>
              <a:t>morning</a:t>
            </a:r>
            <a:r>
              <a:rPr lang="hr-HR" sz="2600" dirty="0" smtClean="0"/>
              <a:t> / </a:t>
            </a:r>
            <a:r>
              <a:rPr lang="hr-HR" sz="2600" dirty="0" err="1" smtClean="0"/>
              <a:t>afternoon</a:t>
            </a:r>
            <a:r>
              <a:rPr lang="hr-HR" sz="2600" dirty="0" smtClean="0"/>
              <a:t>/</a:t>
            </a:r>
            <a:r>
              <a:rPr lang="hr-HR" sz="2600" dirty="0" err="1" smtClean="0"/>
              <a:t>evening</a:t>
            </a:r>
            <a:r>
              <a:rPr lang="hr-HR" sz="2600" dirty="0" smtClean="0"/>
              <a:t>?</a:t>
            </a:r>
          </a:p>
          <a:p>
            <a:r>
              <a:rPr lang="hr-HR" sz="2600" i="1" dirty="0" smtClean="0"/>
              <a:t>     Jesu li napisane po dvije rečenice za jutro / popodne / večer?</a:t>
            </a:r>
          </a:p>
          <a:p>
            <a:endParaRPr lang="hr-HR" sz="2600" i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600" dirty="0" smtClean="0"/>
              <a:t>Do </a:t>
            </a:r>
            <a:r>
              <a:rPr lang="hr-HR" sz="2600" dirty="0" err="1" smtClean="0"/>
              <a:t>you</a:t>
            </a:r>
            <a:r>
              <a:rPr lang="hr-HR" sz="2600" dirty="0" smtClean="0"/>
              <a:t> use </a:t>
            </a:r>
            <a:r>
              <a:rPr lang="hr-HR" sz="2600" dirty="0" err="1" smtClean="0"/>
              <a:t>different</a:t>
            </a:r>
            <a:r>
              <a:rPr lang="hr-HR" sz="2600" dirty="0" smtClean="0"/>
              <a:t> </a:t>
            </a:r>
            <a:r>
              <a:rPr lang="hr-HR" sz="2600" dirty="0" err="1" smtClean="0"/>
              <a:t>words</a:t>
            </a:r>
            <a:r>
              <a:rPr lang="hr-HR" sz="2600" dirty="0" smtClean="0"/>
              <a:t> </a:t>
            </a:r>
            <a:r>
              <a:rPr lang="hr-HR" sz="2600" dirty="0" err="1" smtClean="0"/>
              <a:t>in</a:t>
            </a:r>
            <a:r>
              <a:rPr lang="hr-HR" sz="2600" dirty="0" smtClean="0"/>
              <a:t> </a:t>
            </a:r>
            <a:r>
              <a:rPr lang="hr-HR" sz="2600" dirty="0" err="1" smtClean="0"/>
              <a:t>sentences</a:t>
            </a:r>
            <a:r>
              <a:rPr lang="hr-HR" sz="2600" dirty="0" smtClean="0"/>
              <a:t>? </a:t>
            </a:r>
            <a:r>
              <a:rPr lang="hr-HR" sz="2600" dirty="0" err="1" smtClean="0"/>
              <a:t>Is</a:t>
            </a:r>
            <a:r>
              <a:rPr lang="hr-HR" sz="2600" dirty="0" smtClean="0"/>
              <a:t> </a:t>
            </a:r>
            <a:r>
              <a:rPr lang="hr-HR" sz="2600" dirty="0" err="1" smtClean="0"/>
              <a:t>there</a:t>
            </a:r>
            <a:r>
              <a:rPr lang="hr-HR" sz="2600" dirty="0" smtClean="0"/>
              <a:t> </a:t>
            </a:r>
            <a:r>
              <a:rPr lang="hr-HR" sz="2600" dirty="0" err="1" smtClean="0"/>
              <a:t>repetition</a:t>
            </a:r>
            <a:r>
              <a:rPr lang="hr-HR" sz="2600" dirty="0" smtClean="0"/>
              <a:t>?</a:t>
            </a:r>
          </a:p>
          <a:p>
            <a:r>
              <a:rPr lang="hr-HR" sz="2600" i="1" dirty="0"/>
              <a:t> </a:t>
            </a:r>
            <a:r>
              <a:rPr lang="hr-HR" sz="2600" i="1" dirty="0" smtClean="0"/>
              <a:t>    Koristiš li različite riječi u rečenicama? Ponavljaju li se riječi/izrazi ili ideje?</a:t>
            </a:r>
          </a:p>
        </p:txBody>
      </p:sp>
    </p:spTree>
    <p:extLst>
      <p:ext uri="{BB962C8B-B14F-4D97-AF65-F5344CB8AC3E}">
        <p14:creationId xmlns:p14="http://schemas.microsoft.com/office/powerpoint/2010/main" val="3780415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100638" cy="68853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29288" y="457200"/>
            <a:ext cx="562927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Open </a:t>
            </a:r>
            <a:r>
              <a:rPr lang="hr-HR" sz="2600" dirty="0" err="1" smtClean="0"/>
              <a:t>your</a:t>
            </a:r>
            <a:r>
              <a:rPr lang="hr-HR" sz="2600" dirty="0" smtClean="0"/>
              <a:t> </a:t>
            </a:r>
            <a:r>
              <a:rPr lang="hr-HR" sz="2600" dirty="0" err="1" smtClean="0"/>
              <a:t>book</a:t>
            </a:r>
            <a:r>
              <a:rPr lang="hr-HR" sz="2600" dirty="0" smtClean="0"/>
              <a:t> at </a:t>
            </a:r>
            <a:r>
              <a:rPr lang="hr-HR" sz="2600" dirty="0" err="1" smtClean="0"/>
              <a:t>page</a:t>
            </a:r>
            <a:r>
              <a:rPr lang="hr-HR" sz="2600" dirty="0" smtClean="0"/>
              <a:t> 48.</a:t>
            </a:r>
            <a:endParaRPr lang="hr-HR" sz="2600" dirty="0"/>
          </a:p>
        </p:txBody>
      </p:sp>
      <p:sp>
        <p:nvSpPr>
          <p:cNvPr id="8" name="TextBox 7"/>
          <p:cNvSpPr txBox="1"/>
          <p:nvPr/>
        </p:nvSpPr>
        <p:spPr>
          <a:xfrm>
            <a:off x="2876551" y="503366"/>
            <a:ext cx="562927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Think</a:t>
            </a:r>
            <a:r>
              <a:rPr lang="hr-HR" sz="2600" dirty="0" smtClean="0"/>
              <a:t> </a:t>
            </a:r>
            <a:r>
              <a:rPr lang="hr-HR" sz="2600" dirty="0" err="1" smtClean="0"/>
              <a:t>and</a:t>
            </a:r>
            <a:r>
              <a:rPr lang="hr-HR" sz="2600" dirty="0" smtClean="0"/>
              <a:t> </a:t>
            </a:r>
            <a:r>
              <a:rPr lang="hr-HR" sz="2600" dirty="0" err="1" smtClean="0"/>
              <a:t>complete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sentences</a:t>
            </a:r>
            <a:r>
              <a:rPr lang="hr-HR" sz="2600" dirty="0" smtClean="0"/>
              <a:t>.</a:t>
            </a:r>
          </a:p>
          <a:p>
            <a:r>
              <a:rPr lang="hr-HR" sz="2600" i="1" dirty="0" smtClean="0"/>
              <a:t>Razmisli i nadopuni rečenice.</a:t>
            </a:r>
            <a:endParaRPr lang="hr-HR" sz="2600" i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812" y="1643063"/>
            <a:ext cx="8629652" cy="215741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85938" y="3442655"/>
            <a:ext cx="3314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Prijatelji nikada …</a:t>
            </a:r>
            <a:endParaRPr lang="hr-HR" sz="24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6281738" y="3442655"/>
            <a:ext cx="3314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Prijatelji uvijek…</a:t>
            </a:r>
            <a:endParaRPr lang="hr-HR" sz="2400" i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944367">
            <a:off x="728971" y="4460347"/>
            <a:ext cx="3046309" cy="186893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48408" y="4480880"/>
            <a:ext cx="3171825" cy="223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226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8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3257550" cy="686726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71950" y="442913"/>
            <a:ext cx="70866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Read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text</a:t>
            </a:r>
            <a:r>
              <a:rPr lang="hr-HR" sz="2600" dirty="0" smtClean="0"/>
              <a:t> </a:t>
            </a:r>
            <a:r>
              <a:rPr lang="hr-HR" sz="2600" dirty="0" err="1" smtClean="0"/>
              <a:t>and</a:t>
            </a:r>
            <a:r>
              <a:rPr lang="hr-HR" sz="2600" dirty="0" smtClean="0"/>
              <a:t> </a:t>
            </a:r>
            <a:r>
              <a:rPr lang="hr-HR" sz="2600" dirty="0" err="1" smtClean="0"/>
              <a:t>answer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questions</a:t>
            </a:r>
            <a:r>
              <a:rPr lang="hr-HR" sz="2600" dirty="0" smtClean="0"/>
              <a:t>:</a:t>
            </a:r>
          </a:p>
          <a:p>
            <a:r>
              <a:rPr lang="hr-HR" sz="2600" i="1" dirty="0" smtClean="0"/>
              <a:t>Pročitaj tekst i odgovori na pitanja:</a:t>
            </a:r>
            <a:endParaRPr lang="hr-HR" sz="26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4357688" y="1700213"/>
            <a:ext cx="661511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Who </a:t>
            </a:r>
            <a:r>
              <a:rPr lang="hr-HR" sz="2600" dirty="0" err="1" smtClean="0"/>
              <a:t>tells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story?</a:t>
            </a:r>
          </a:p>
          <a:p>
            <a:r>
              <a:rPr lang="hr-HR" sz="2600" i="1" dirty="0" smtClean="0"/>
              <a:t>Tko priča priču?</a:t>
            </a:r>
            <a:endParaRPr lang="hr-HR" sz="26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4357688" y="2795588"/>
            <a:ext cx="661511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Who </a:t>
            </a:r>
            <a:r>
              <a:rPr lang="hr-HR" sz="2600" dirty="0" err="1" smtClean="0"/>
              <a:t>is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school</a:t>
            </a:r>
            <a:r>
              <a:rPr lang="hr-HR" sz="2600" dirty="0" smtClean="0"/>
              <a:t> </a:t>
            </a:r>
            <a:r>
              <a:rPr lang="hr-HR" sz="2600" dirty="0" err="1" smtClean="0"/>
              <a:t>buzzing</a:t>
            </a:r>
            <a:r>
              <a:rPr lang="hr-HR" sz="2600" dirty="0" smtClean="0"/>
              <a:t> </a:t>
            </a:r>
            <a:r>
              <a:rPr lang="hr-HR" sz="2600" dirty="0" err="1" smtClean="0"/>
              <a:t>about</a:t>
            </a:r>
            <a:r>
              <a:rPr lang="hr-HR" sz="2600" dirty="0" smtClean="0"/>
              <a:t>?</a:t>
            </a:r>
          </a:p>
          <a:p>
            <a:r>
              <a:rPr lang="hr-HR" sz="2600" i="1" dirty="0" smtClean="0"/>
              <a:t>O čemu bruji/priča cijela škola?</a:t>
            </a:r>
            <a:endParaRPr lang="hr-HR" sz="2600" i="1" dirty="0"/>
          </a:p>
        </p:txBody>
      </p:sp>
      <p:sp>
        <p:nvSpPr>
          <p:cNvPr id="2" name="Rectangle 1"/>
          <p:cNvSpPr/>
          <p:nvPr/>
        </p:nvSpPr>
        <p:spPr>
          <a:xfrm>
            <a:off x="4057650" y="1514475"/>
            <a:ext cx="5443538" cy="2543175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96028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85813" y="500062"/>
            <a:ext cx="690086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What</a:t>
            </a:r>
            <a:r>
              <a:rPr lang="hr-HR" sz="2600" dirty="0" smtClean="0"/>
              <a:t> do </a:t>
            </a:r>
            <a:r>
              <a:rPr lang="hr-HR" sz="2600" dirty="0" err="1" smtClean="0"/>
              <a:t>these</a:t>
            </a:r>
            <a:r>
              <a:rPr lang="hr-HR" sz="2600" dirty="0" smtClean="0"/>
              <a:t> </a:t>
            </a:r>
            <a:r>
              <a:rPr lang="hr-HR" sz="2600" dirty="0" err="1" smtClean="0"/>
              <a:t>expressions</a:t>
            </a:r>
            <a:r>
              <a:rPr lang="hr-HR" sz="2600" dirty="0" smtClean="0"/>
              <a:t> </a:t>
            </a:r>
            <a:r>
              <a:rPr lang="hr-HR" sz="2600" dirty="0" err="1" smtClean="0"/>
              <a:t>mean</a:t>
            </a:r>
            <a:r>
              <a:rPr lang="hr-HR" sz="2600" dirty="0" smtClean="0"/>
              <a:t>?</a:t>
            </a:r>
          </a:p>
          <a:p>
            <a:r>
              <a:rPr lang="hr-HR" sz="2600" i="1" dirty="0" smtClean="0"/>
              <a:t>Što znače ovi izrazi?</a:t>
            </a:r>
            <a:endParaRPr lang="hr-HR" sz="26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685925" y="1759684"/>
            <a:ext cx="9329737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hr-HR" sz="2600" dirty="0" err="1" smtClean="0"/>
              <a:t>tell</a:t>
            </a:r>
            <a:r>
              <a:rPr lang="hr-HR" sz="2600" dirty="0" smtClean="0"/>
              <a:t> </a:t>
            </a:r>
            <a:r>
              <a:rPr lang="hr-HR" sz="2600" dirty="0" err="1" smtClean="0"/>
              <a:t>jokes</a:t>
            </a:r>
            <a:r>
              <a:rPr lang="hr-HR" sz="2600" dirty="0" smtClean="0"/>
              <a:t> = </a:t>
            </a:r>
          </a:p>
          <a:p>
            <a:pPr>
              <a:lnSpc>
                <a:spcPct val="150000"/>
              </a:lnSpc>
            </a:pPr>
            <a:r>
              <a:rPr lang="hr-HR" sz="2600" dirty="0" err="1" smtClean="0"/>
              <a:t>excited</a:t>
            </a:r>
            <a:r>
              <a:rPr lang="hr-HR" sz="2600" dirty="0" smtClean="0"/>
              <a:t> = </a:t>
            </a:r>
          </a:p>
          <a:p>
            <a:pPr>
              <a:lnSpc>
                <a:spcPct val="150000"/>
              </a:lnSpc>
            </a:pPr>
            <a:r>
              <a:rPr lang="hr-HR" sz="2600" dirty="0" smtClean="0"/>
              <a:t>post =</a:t>
            </a:r>
          </a:p>
          <a:p>
            <a:pPr>
              <a:lnSpc>
                <a:spcPct val="150000"/>
              </a:lnSpc>
            </a:pPr>
            <a:r>
              <a:rPr lang="hr-HR" sz="2600" dirty="0" err="1" smtClean="0"/>
              <a:t>hurt</a:t>
            </a:r>
            <a:r>
              <a:rPr lang="hr-HR" sz="2600" dirty="0" smtClean="0"/>
              <a:t> =</a:t>
            </a:r>
          </a:p>
          <a:p>
            <a:pPr>
              <a:lnSpc>
                <a:spcPct val="150000"/>
              </a:lnSpc>
            </a:pPr>
            <a:r>
              <a:rPr lang="hr-HR" sz="2600" dirty="0" err="1" smtClean="0"/>
              <a:t>feel</a:t>
            </a:r>
            <a:r>
              <a:rPr lang="hr-HR" sz="2600" dirty="0" smtClean="0"/>
              <a:t> </a:t>
            </a:r>
            <a:r>
              <a:rPr lang="hr-HR" sz="2600" dirty="0" err="1" smtClean="0"/>
              <a:t>awful</a:t>
            </a:r>
            <a:r>
              <a:rPr lang="hr-HR" sz="2600" dirty="0" smtClean="0"/>
              <a:t> =</a:t>
            </a:r>
          </a:p>
          <a:p>
            <a:pPr>
              <a:lnSpc>
                <a:spcPct val="150000"/>
              </a:lnSpc>
            </a:pPr>
            <a:r>
              <a:rPr lang="hr-HR" sz="2600" dirty="0" err="1" smtClean="0"/>
              <a:t>classmate</a:t>
            </a:r>
            <a:r>
              <a:rPr lang="hr-HR" sz="2600" dirty="0" smtClean="0"/>
              <a:t> =</a:t>
            </a:r>
          </a:p>
          <a:p>
            <a:endParaRPr lang="hr-HR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367087" y="1759684"/>
            <a:ext cx="7648575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hr-HR" sz="2600" dirty="0" smtClean="0"/>
              <a:t>šaliti se</a:t>
            </a:r>
          </a:p>
          <a:p>
            <a:pPr>
              <a:lnSpc>
                <a:spcPct val="150000"/>
              </a:lnSpc>
            </a:pPr>
            <a:r>
              <a:rPr lang="hr-HR" sz="2600" dirty="0"/>
              <a:t>u</a:t>
            </a:r>
            <a:r>
              <a:rPr lang="hr-HR" sz="2600" dirty="0" smtClean="0"/>
              <a:t>zbuđen</a:t>
            </a:r>
          </a:p>
          <a:p>
            <a:pPr>
              <a:lnSpc>
                <a:spcPct val="150000"/>
              </a:lnSpc>
            </a:pPr>
            <a:r>
              <a:rPr lang="hr-HR" sz="2600" dirty="0" smtClean="0"/>
              <a:t>objaviti</a:t>
            </a:r>
          </a:p>
          <a:p>
            <a:pPr>
              <a:lnSpc>
                <a:spcPct val="150000"/>
              </a:lnSpc>
            </a:pPr>
            <a:r>
              <a:rPr lang="hr-HR" sz="2600" dirty="0" smtClean="0"/>
              <a:t>povrijediti</a:t>
            </a:r>
          </a:p>
          <a:p>
            <a:pPr>
              <a:lnSpc>
                <a:spcPct val="150000"/>
              </a:lnSpc>
            </a:pPr>
            <a:r>
              <a:rPr lang="hr-HR" sz="2600" dirty="0" smtClean="0"/>
              <a:t>užasno se osjećati</a:t>
            </a:r>
          </a:p>
          <a:p>
            <a:pPr>
              <a:lnSpc>
                <a:spcPct val="150000"/>
              </a:lnSpc>
            </a:pPr>
            <a:r>
              <a:rPr lang="hr-HR" sz="2600" dirty="0" smtClean="0"/>
              <a:t>učenik iz razreda</a:t>
            </a:r>
          </a:p>
          <a:p>
            <a:endParaRPr lang="hr-HR" sz="2400" dirty="0"/>
          </a:p>
        </p:txBody>
      </p:sp>
      <p:sp>
        <p:nvSpPr>
          <p:cNvPr id="7" name="Rectangle 6"/>
          <p:cNvSpPr/>
          <p:nvPr/>
        </p:nvSpPr>
        <p:spPr>
          <a:xfrm>
            <a:off x="642937" y="242889"/>
            <a:ext cx="9501187" cy="5329236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16180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869" y="1520281"/>
            <a:ext cx="6186794" cy="476423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04509" y="210879"/>
            <a:ext cx="107013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err="1" smtClean="0"/>
              <a:t>Choose</a:t>
            </a:r>
            <a:r>
              <a:rPr lang="hr-HR" sz="2400" dirty="0" smtClean="0"/>
              <a:t> </a:t>
            </a:r>
            <a:r>
              <a:rPr lang="hr-HR" sz="2400" dirty="0" err="1" smtClean="0"/>
              <a:t>the</a:t>
            </a:r>
            <a:r>
              <a:rPr lang="hr-HR" sz="2400" dirty="0" smtClean="0"/>
              <a:t> </a:t>
            </a:r>
            <a:r>
              <a:rPr lang="hr-HR" sz="2400" dirty="0" err="1" smtClean="0"/>
              <a:t>correct</a:t>
            </a:r>
            <a:r>
              <a:rPr lang="hr-HR" sz="2400" dirty="0" smtClean="0"/>
              <a:t> word. </a:t>
            </a:r>
            <a:r>
              <a:rPr lang="hr-HR" sz="2400" dirty="0" err="1" smtClean="0"/>
              <a:t>Explain</a:t>
            </a:r>
            <a:r>
              <a:rPr lang="hr-HR" sz="2400" dirty="0" smtClean="0"/>
              <a:t> </a:t>
            </a:r>
            <a:r>
              <a:rPr lang="hr-HR" sz="2400" dirty="0" err="1" smtClean="0"/>
              <a:t>your</a:t>
            </a:r>
            <a:r>
              <a:rPr lang="hr-HR" sz="2400" dirty="0" smtClean="0"/>
              <a:t> </a:t>
            </a:r>
            <a:r>
              <a:rPr lang="hr-HR" sz="2400" dirty="0" err="1" smtClean="0"/>
              <a:t>choice</a:t>
            </a:r>
            <a:r>
              <a:rPr lang="hr-HR" sz="2400" dirty="0" smtClean="0"/>
              <a:t> </a:t>
            </a:r>
            <a:r>
              <a:rPr lang="hr-HR" sz="2400" dirty="0" err="1" smtClean="0"/>
              <a:t>by</a:t>
            </a:r>
            <a:r>
              <a:rPr lang="hr-HR" sz="2400" dirty="0" smtClean="0"/>
              <a:t> </a:t>
            </a:r>
            <a:r>
              <a:rPr lang="hr-HR" sz="2400" dirty="0" err="1" smtClean="0"/>
              <a:t>underlying</a:t>
            </a:r>
            <a:r>
              <a:rPr lang="hr-HR" sz="2400" dirty="0" smtClean="0"/>
              <a:t> </a:t>
            </a:r>
            <a:r>
              <a:rPr lang="hr-HR" sz="2400" dirty="0" err="1" smtClean="0"/>
              <a:t>the</a:t>
            </a:r>
            <a:r>
              <a:rPr lang="hr-HR" sz="2400" dirty="0" smtClean="0"/>
              <a:t> sentence(s) </a:t>
            </a:r>
            <a:r>
              <a:rPr lang="hr-HR" sz="2400" dirty="0" err="1" smtClean="0"/>
              <a:t>in</a:t>
            </a:r>
            <a:r>
              <a:rPr lang="hr-HR" sz="2400" dirty="0" smtClean="0"/>
              <a:t> </a:t>
            </a:r>
            <a:r>
              <a:rPr lang="hr-HR" sz="2400" dirty="0" err="1" smtClean="0"/>
              <a:t>the</a:t>
            </a:r>
            <a:r>
              <a:rPr lang="hr-HR" sz="2400" dirty="0" smtClean="0"/>
              <a:t> </a:t>
            </a:r>
            <a:r>
              <a:rPr lang="hr-HR" sz="2400" dirty="0" err="1" smtClean="0"/>
              <a:t>text</a:t>
            </a:r>
            <a:r>
              <a:rPr lang="hr-HR" sz="2400" dirty="0" smtClean="0"/>
              <a:t>. </a:t>
            </a:r>
            <a:endParaRPr lang="hr-HR" sz="2400" i="1" dirty="0" smtClean="0"/>
          </a:p>
          <a:p>
            <a:r>
              <a:rPr lang="hr-HR" sz="2400" i="1" dirty="0" smtClean="0"/>
              <a:t>Odaberi točan odgovor. Obrazloži svoj odabir podcrtavajući rečenicu/e u tekstu.</a:t>
            </a:r>
            <a:endParaRPr lang="hr-HR" sz="2400" dirty="0"/>
          </a:p>
        </p:txBody>
      </p:sp>
      <p:sp>
        <p:nvSpPr>
          <p:cNvPr id="8" name="Oval 7"/>
          <p:cNvSpPr/>
          <p:nvPr/>
        </p:nvSpPr>
        <p:spPr>
          <a:xfrm>
            <a:off x="3571875" y="2071688"/>
            <a:ext cx="1471613" cy="4572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9" name="Oval 8"/>
          <p:cNvSpPr/>
          <p:nvPr/>
        </p:nvSpPr>
        <p:spPr>
          <a:xfrm>
            <a:off x="5310188" y="2514601"/>
            <a:ext cx="747712" cy="4572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0" name="Oval 9"/>
          <p:cNvSpPr/>
          <p:nvPr/>
        </p:nvSpPr>
        <p:spPr>
          <a:xfrm>
            <a:off x="1290637" y="2867026"/>
            <a:ext cx="1038225" cy="4572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1" name="Oval 10"/>
          <p:cNvSpPr/>
          <p:nvPr/>
        </p:nvSpPr>
        <p:spPr>
          <a:xfrm>
            <a:off x="5193166" y="3282638"/>
            <a:ext cx="862012" cy="4572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2" name="Oval 11"/>
          <p:cNvSpPr/>
          <p:nvPr/>
        </p:nvSpPr>
        <p:spPr>
          <a:xfrm>
            <a:off x="1216818" y="4020181"/>
            <a:ext cx="1112044" cy="4572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3" name="Oval 12"/>
          <p:cNvSpPr/>
          <p:nvPr/>
        </p:nvSpPr>
        <p:spPr>
          <a:xfrm>
            <a:off x="2328861" y="4424601"/>
            <a:ext cx="800101" cy="4572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4" name="Oval 13"/>
          <p:cNvSpPr/>
          <p:nvPr/>
        </p:nvSpPr>
        <p:spPr>
          <a:xfrm>
            <a:off x="1290637" y="5173336"/>
            <a:ext cx="866776" cy="4572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5" name="Oval 14"/>
          <p:cNvSpPr/>
          <p:nvPr/>
        </p:nvSpPr>
        <p:spPr>
          <a:xfrm>
            <a:off x="2162175" y="5630536"/>
            <a:ext cx="1409700" cy="4572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8911" y="553971"/>
            <a:ext cx="4776502" cy="66698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19145" y="698690"/>
            <a:ext cx="531121" cy="45243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57639" y="698408"/>
            <a:ext cx="5052809" cy="65257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15831" y="88321"/>
            <a:ext cx="6536424" cy="148620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28861" y="60822"/>
            <a:ext cx="7136056" cy="149135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76820" y="98069"/>
            <a:ext cx="8040137" cy="1405619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07145" y="568256"/>
            <a:ext cx="9579485" cy="577657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403612" y="2702160"/>
            <a:ext cx="3505680" cy="2699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453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375" y="550985"/>
            <a:ext cx="935831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Do </a:t>
            </a:r>
            <a:r>
              <a:rPr lang="hr-HR" sz="2600" dirty="0" err="1" smtClean="0"/>
              <a:t>you</a:t>
            </a:r>
            <a:r>
              <a:rPr lang="hr-HR" sz="2600" dirty="0" smtClean="0"/>
              <a:t> </a:t>
            </a:r>
            <a:r>
              <a:rPr lang="hr-HR" sz="2600" dirty="0" err="1" smtClean="0"/>
              <a:t>like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story?</a:t>
            </a:r>
          </a:p>
          <a:p>
            <a:r>
              <a:rPr lang="hr-HR" sz="2600" i="1" dirty="0" smtClean="0"/>
              <a:t>Sviđa li ti se priča?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14375" y="1554408"/>
            <a:ext cx="935831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Why</a:t>
            </a:r>
            <a:r>
              <a:rPr lang="hr-HR" sz="2600" dirty="0" smtClean="0"/>
              <a:t>? </a:t>
            </a:r>
            <a:r>
              <a:rPr lang="hr-HR" sz="2600" dirty="0" err="1" smtClean="0"/>
              <a:t>Why</a:t>
            </a:r>
            <a:r>
              <a:rPr lang="hr-HR" sz="2600" dirty="0" smtClean="0"/>
              <a:t> </a:t>
            </a:r>
            <a:r>
              <a:rPr lang="hr-HR" sz="2600" dirty="0" err="1" smtClean="0"/>
              <a:t>not</a:t>
            </a:r>
            <a:r>
              <a:rPr lang="hr-HR" sz="2600" dirty="0" smtClean="0"/>
              <a:t>?</a:t>
            </a:r>
          </a:p>
          <a:p>
            <a:r>
              <a:rPr lang="hr-HR" sz="2600" i="1" dirty="0" smtClean="0"/>
              <a:t>Zašto? Zašto ne?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14375" y="2484305"/>
            <a:ext cx="935831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Does</a:t>
            </a:r>
            <a:r>
              <a:rPr lang="hr-HR" sz="2600" dirty="0" smtClean="0"/>
              <a:t> </a:t>
            </a:r>
            <a:r>
              <a:rPr lang="hr-HR" sz="2600" dirty="0" err="1" smtClean="0"/>
              <a:t>this</a:t>
            </a:r>
            <a:r>
              <a:rPr lang="hr-HR" sz="2600" dirty="0" smtClean="0"/>
              <a:t> </a:t>
            </a:r>
            <a:r>
              <a:rPr lang="hr-HR" sz="2600" dirty="0" err="1" smtClean="0"/>
              <a:t>happen</a:t>
            </a:r>
            <a:r>
              <a:rPr lang="hr-HR" sz="2600" dirty="0" smtClean="0"/>
              <a:t> </a:t>
            </a:r>
            <a:r>
              <a:rPr lang="hr-HR" sz="2600" dirty="0" err="1" smtClean="0"/>
              <a:t>in</a:t>
            </a:r>
            <a:r>
              <a:rPr lang="hr-HR" sz="2600" dirty="0" smtClean="0"/>
              <a:t> </a:t>
            </a:r>
            <a:r>
              <a:rPr lang="hr-HR" sz="2600" dirty="0" err="1" smtClean="0"/>
              <a:t>your</a:t>
            </a:r>
            <a:r>
              <a:rPr lang="hr-HR" sz="2600" dirty="0" smtClean="0"/>
              <a:t> </a:t>
            </a:r>
            <a:r>
              <a:rPr lang="hr-HR" sz="2600" dirty="0" err="1" smtClean="0"/>
              <a:t>shool</a:t>
            </a:r>
            <a:r>
              <a:rPr lang="hr-HR" sz="2600" dirty="0" smtClean="0"/>
              <a:t>?</a:t>
            </a:r>
          </a:p>
          <a:p>
            <a:r>
              <a:rPr lang="hr-HR" sz="2600" i="1" dirty="0" smtClean="0"/>
              <a:t>Događa li se slična situacija u tvojoj školi?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14375" y="3539145"/>
            <a:ext cx="935831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What</a:t>
            </a:r>
            <a:r>
              <a:rPr lang="hr-HR" sz="2600" dirty="0" smtClean="0"/>
              <a:t> do </a:t>
            </a:r>
            <a:r>
              <a:rPr lang="hr-HR" sz="2600" dirty="0" err="1" smtClean="0"/>
              <a:t>you</a:t>
            </a:r>
            <a:r>
              <a:rPr lang="hr-HR" sz="2600" dirty="0" smtClean="0"/>
              <a:t> do </a:t>
            </a:r>
            <a:r>
              <a:rPr lang="hr-HR" sz="2600" dirty="0" err="1" smtClean="0"/>
              <a:t>when</a:t>
            </a:r>
            <a:r>
              <a:rPr lang="hr-HR" sz="2600" dirty="0" smtClean="0"/>
              <a:t> </a:t>
            </a:r>
            <a:r>
              <a:rPr lang="hr-HR" sz="2600" dirty="0" err="1" smtClean="0"/>
              <a:t>you</a:t>
            </a:r>
            <a:r>
              <a:rPr lang="hr-HR" sz="2600" dirty="0" smtClean="0"/>
              <a:t> </a:t>
            </a:r>
            <a:r>
              <a:rPr lang="hr-HR" sz="2600" dirty="0" err="1" smtClean="0"/>
              <a:t>hear</a:t>
            </a:r>
            <a:r>
              <a:rPr lang="hr-HR" sz="2600" dirty="0" smtClean="0"/>
              <a:t> </a:t>
            </a:r>
            <a:r>
              <a:rPr lang="hr-HR" sz="2600" dirty="0" err="1" smtClean="0"/>
              <a:t>something</a:t>
            </a:r>
            <a:r>
              <a:rPr lang="hr-HR" sz="2600" dirty="0" smtClean="0"/>
              <a:t> </a:t>
            </a:r>
            <a:r>
              <a:rPr lang="hr-HR" sz="2600" dirty="0" err="1" smtClean="0"/>
              <a:t>like</a:t>
            </a:r>
            <a:r>
              <a:rPr lang="hr-HR" sz="2600" dirty="0" smtClean="0"/>
              <a:t> </a:t>
            </a:r>
            <a:r>
              <a:rPr lang="hr-HR" sz="2600" dirty="0" err="1" smtClean="0"/>
              <a:t>this</a:t>
            </a:r>
            <a:r>
              <a:rPr lang="hr-HR" sz="2600" dirty="0" smtClean="0"/>
              <a:t>?</a:t>
            </a:r>
          </a:p>
          <a:p>
            <a:r>
              <a:rPr lang="hr-HR" sz="2600" i="1" dirty="0" smtClean="0"/>
              <a:t>Kako reagiraš kad čuješ nešto slično?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85812" y="4431697"/>
            <a:ext cx="935831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Is</a:t>
            </a:r>
            <a:r>
              <a:rPr lang="hr-HR" sz="2600" dirty="0" smtClean="0"/>
              <a:t> </a:t>
            </a:r>
            <a:r>
              <a:rPr lang="hr-HR" sz="2600" dirty="0" err="1" smtClean="0"/>
              <a:t>everything</a:t>
            </a:r>
            <a:r>
              <a:rPr lang="hr-HR" sz="2600" dirty="0" smtClean="0"/>
              <a:t> online </a:t>
            </a:r>
            <a:r>
              <a:rPr lang="hr-HR" sz="2600" dirty="0" err="1" smtClean="0"/>
              <a:t>true</a:t>
            </a:r>
            <a:r>
              <a:rPr lang="hr-HR" sz="2600" dirty="0" smtClean="0"/>
              <a:t>?</a:t>
            </a:r>
          </a:p>
          <a:p>
            <a:r>
              <a:rPr lang="hr-HR" sz="2600" i="1" dirty="0" smtClean="0"/>
              <a:t>Je li sve što se može pronaći online točno?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297712" y="1644955"/>
            <a:ext cx="7246338" cy="1292662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hr-HR" sz="2600" i="1" dirty="0" smtClean="0"/>
              <a:t>Nacrtaj strip na temelju </a:t>
            </a:r>
            <a:r>
              <a:rPr lang="hr-HR" sz="2600" i="1" dirty="0"/>
              <a:t>S</a:t>
            </a:r>
            <a:r>
              <a:rPr lang="hr-HR" sz="2600" i="1" dirty="0" smtClean="0"/>
              <a:t>okratove priče. Strip se treba sastojati od 6 sličica i uključivati dijelove teksta (ne trebaš spomenuti sve rečenice iz teksta).</a:t>
            </a:r>
            <a:endParaRPr lang="hr-HR" sz="26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2924370" y="3539145"/>
            <a:ext cx="4938322" cy="892552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Practise</a:t>
            </a:r>
            <a:r>
              <a:rPr lang="hr-HR" sz="2600" dirty="0" smtClean="0"/>
              <a:t> </a:t>
            </a:r>
            <a:r>
              <a:rPr lang="hr-HR" sz="2600" dirty="0" err="1" smtClean="0"/>
              <a:t>retelling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story. </a:t>
            </a:r>
            <a:endParaRPr lang="hr-HR" sz="2600" i="1" dirty="0"/>
          </a:p>
          <a:p>
            <a:r>
              <a:rPr lang="hr-HR" sz="2600" i="1" dirty="0" smtClean="0"/>
              <a:t>Uvježbaj prepričavanje teksta.</a:t>
            </a:r>
            <a:endParaRPr lang="hr-HR" sz="2600" dirty="0"/>
          </a:p>
        </p:txBody>
      </p:sp>
      <p:sp>
        <p:nvSpPr>
          <p:cNvPr id="11" name="Rectangle 10"/>
          <p:cNvSpPr/>
          <p:nvPr/>
        </p:nvSpPr>
        <p:spPr>
          <a:xfrm>
            <a:off x="642938" y="242889"/>
            <a:ext cx="7286626" cy="5329236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02823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  <p:bldP spid="9" grpId="0" animBg="1"/>
      <p:bldP spid="10" grpId="0" animBg="1"/>
      <p:bldP spid="11" grpId="0" animBg="1"/>
      <p:bldP spid="11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55301"/>
            <a:ext cx="6315075" cy="55026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28862" y="371476"/>
            <a:ext cx="7294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Odgovori na pitanja o sebi.</a:t>
            </a:r>
            <a:endParaRPr lang="hr-HR" sz="28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6379367" y="2124076"/>
            <a:ext cx="54478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Tko je tvoj najbolji prijatelj/</a:t>
            </a:r>
            <a:r>
              <a:rPr lang="hr-HR" sz="2400" i="1" dirty="0" err="1" smtClean="0"/>
              <a:t>ica</a:t>
            </a:r>
            <a:r>
              <a:rPr lang="hr-HR" sz="2400" i="1" dirty="0" smtClean="0"/>
              <a:t>? / Tko su tvoji najbolji prijatelji?</a:t>
            </a:r>
            <a:endParaRPr lang="hr-HR" sz="24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5032751" y="3015568"/>
            <a:ext cx="54478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Zašto je on/ona tvoj najbolji prijatelj/</a:t>
            </a:r>
            <a:r>
              <a:rPr lang="hr-HR" sz="2400" i="1" dirty="0" err="1" smtClean="0"/>
              <a:t>ica</a:t>
            </a:r>
            <a:r>
              <a:rPr lang="hr-HR" sz="2400" i="1" dirty="0" smtClean="0"/>
              <a:t>?</a:t>
            </a:r>
            <a:endParaRPr lang="hr-HR" sz="24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5051957" y="3477233"/>
            <a:ext cx="54478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Dijeliš li tajne s njima?</a:t>
            </a:r>
            <a:endParaRPr lang="hr-HR" sz="24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5032750" y="3938898"/>
            <a:ext cx="54478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Čuvaš li tuđe tajne?</a:t>
            </a:r>
            <a:endParaRPr lang="hr-HR" sz="24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4465623" y="4384507"/>
            <a:ext cx="54478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Slušaš li tračeve?</a:t>
            </a:r>
            <a:endParaRPr lang="hr-HR" sz="2400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4175812" y="5037984"/>
            <a:ext cx="6027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Prenosiš li drugima ono što si čuo o nekome?</a:t>
            </a:r>
            <a:endParaRPr lang="hr-HR" sz="2400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4175812" y="6003445"/>
            <a:ext cx="54478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Što misliš o ogovaranju/tračanju?</a:t>
            </a:r>
            <a:endParaRPr lang="hr-HR" sz="2400" i="1" dirty="0"/>
          </a:p>
        </p:txBody>
      </p:sp>
    </p:spTree>
    <p:extLst>
      <p:ext uri="{BB962C8B-B14F-4D97-AF65-F5344CB8AC3E}">
        <p14:creationId xmlns:p14="http://schemas.microsoft.com/office/powerpoint/2010/main" val="1857314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44380" y="704538"/>
            <a:ext cx="10957809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Click</a:t>
            </a:r>
            <a:r>
              <a:rPr lang="hr-HR" sz="2600" dirty="0" smtClean="0"/>
              <a:t> on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following</a:t>
            </a:r>
            <a:r>
              <a:rPr lang="hr-HR" sz="2600" dirty="0" smtClean="0"/>
              <a:t> link </a:t>
            </a:r>
            <a:r>
              <a:rPr lang="hr-HR" sz="2600" dirty="0" err="1" smtClean="0"/>
              <a:t>and</a:t>
            </a:r>
            <a:r>
              <a:rPr lang="hr-HR" sz="2600" dirty="0" smtClean="0"/>
              <a:t> </a:t>
            </a:r>
            <a:r>
              <a:rPr lang="hr-HR" sz="2600" dirty="0" err="1" smtClean="0"/>
              <a:t>match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texts</a:t>
            </a:r>
            <a:r>
              <a:rPr lang="hr-HR" sz="2600" dirty="0" smtClean="0"/>
              <a:t> </a:t>
            </a:r>
            <a:r>
              <a:rPr lang="hr-HR" sz="2600" dirty="0" err="1" smtClean="0"/>
              <a:t>with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pictures</a:t>
            </a:r>
            <a:r>
              <a:rPr lang="hr-HR" sz="2600" dirty="0" smtClean="0"/>
              <a:t>.</a:t>
            </a:r>
          </a:p>
          <a:p>
            <a:r>
              <a:rPr lang="hr-HR" sz="2600" i="1" dirty="0" smtClean="0"/>
              <a:t>Otvori sljedeću poveznicu i poveži tekstove sa sličicama.</a:t>
            </a:r>
          </a:p>
          <a:p>
            <a:endParaRPr lang="hr-HR" sz="2400" dirty="0"/>
          </a:p>
          <a:p>
            <a:r>
              <a:rPr lang="hr-HR" sz="2400" dirty="0" err="1">
                <a:hlinkClick r:id="rId2"/>
              </a:rPr>
              <a:t>https</a:t>
            </a:r>
            <a:r>
              <a:rPr lang="hr-HR" sz="2400" dirty="0">
                <a:hlinkClick r:id="rId2"/>
              </a:rPr>
              <a:t>://</a:t>
            </a:r>
            <a:r>
              <a:rPr lang="hr-HR" sz="2400" dirty="0" err="1">
                <a:hlinkClick r:id="rId2"/>
              </a:rPr>
              <a:t>www.bookwidgets.com</a:t>
            </a:r>
            <a:r>
              <a:rPr lang="hr-HR" sz="2400" dirty="0">
                <a:hlinkClick r:id="rId2"/>
              </a:rPr>
              <a:t>/</a:t>
            </a:r>
            <a:r>
              <a:rPr lang="hr-HR" sz="2400" dirty="0" err="1">
                <a:hlinkClick r:id="rId2"/>
              </a:rPr>
              <a:t>play</a:t>
            </a:r>
            <a:r>
              <a:rPr lang="hr-HR" sz="2400" dirty="0">
                <a:hlinkClick r:id="rId2"/>
              </a:rPr>
              <a:t>/</a:t>
            </a:r>
            <a:r>
              <a:rPr lang="hr-HR" sz="2400" dirty="0" err="1">
                <a:hlinkClick r:id="rId2"/>
              </a:rPr>
              <a:t>t:qT4nrtTVJUNSK3wGxV+AqVgj2eYiz65vYAHgibpD3WVCRUtaODY</a:t>
            </a:r>
            <a:r>
              <a:rPr lang="hr-HR" sz="2400" dirty="0" smtClean="0">
                <a:hlinkClick r:id="rId2"/>
              </a:rPr>
              <a:t>= </a:t>
            </a:r>
            <a:endParaRPr lang="hr-HR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248244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882023" y="2848767"/>
            <a:ext cx="538638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Open </a:t>
            </a:r>
            <a:r>
              <a:rPr lang="hr-HR" sz="2600" dirty="0" err="1" smtClean="0"/>
              <a:t>your</a:t>
            </a:r>
            <a:r>
              <a:rPr lang="hr-HR" sz="2600" dirty="0" smtClean="0"/>
              <a:t> </a:t>
            </a:r>
            <a:r>
              <a:rPr lang="hr-HR" sz="2600" dirty="0" err="1" smtClean="0"/>
              <a:t>book</a:t>
            </a:r>
            <a:r>
              <a:rPr lang="hr-HR" sz="2600" dirty="0" smtClean="0"/>
              <a:t> at </a:t>
            </a:r>
            <a:r>
              <a:rPr lang="hr-HR" sz="2600" dirty="0" err="1" smtClean="0"/>
              <a:t>page</a:t>
            </a:r>
            <a:r>
              <a:rPr lang="hr-HR" sz="2600" dirty="0" smtClean="0"/>
              <a:t> 49.</a:t>
            </a:r>
            <a:endParaRPr lang="hr-HR" sz="2600" dirty="0"/>
          </a:p>
        </p:txBody>
      </p:sp>
      <p:sp>
        <p:nvSpPr>
          <p:cNvPr id="7" name="TextBox 6"/>
          <p:cNvSpPr txBox="1"/>
          <p:nvPr/>
        </p:nvSpPr>
        <p:spPr>
          <a:xfrm>
            <a:off x="2573108" y="380783"/>
            <a:ext cx="567686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Match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words</a:t>
            </a:r>
            <a:r>
              <a:rPr lang="hr-HR" sz="2600" dirty="0" smtClean="0"/>
              <a:t> </a:t>
            </a:r>
            <a:r>
              <a:rPr lang="hr-HR" sz="2600" dirty="0" err="1" smtClean="0"/>
              <a:t>with</a:t>
            </a:r>
            <a:r>
              <a:rPr lang="hr-HR" sz="2600" dirty="0" smtClean="0"/>
              <a:t> </a:t>
            </a:r>
            <a:r>
              <a:rPr lang="hr-HR" sz="2600" dirty="0" err="1" smtClean="0"/>
              <a:t>their</a:t>
            </a:r>
            <a:r>
              <a:rPr lang="hr-HR" sz="2600" dirty="0" smtClean="0"/>
              <a:t> </a:t>
            </a:r>
            <a:r>
              <a:rPr lang="hr-HR" sz="2600" dirty="0" err="1" smtClean="0"/>
              <a:t>definitions</a:t>
            </a:r>
            <a:r>
              <a:rPr lang="hr-HR" sz="2600" dirty="0" smtClean="0"/>
              <a:t>.</a:t>
            </a:r>
          </a:p>
          <a:p>
            <a:r>
              <a:rPr lang="hr-HR" sz="2600" i="1" dirty="0" smtClean="0"/>
              <a:t>Poveži riječi s definicijama.</a:t>
            </a:r>
            <a:endParaRPr lang="hr-HR" sz="2600" i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0853" y="1328849"/>
            <a:ext cx="11002340" cy="491048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00600" y="2816115"/>
            <a:ext cx="447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rgbClr val="FF0000"/>
                </a:solidFill>
              </a:rPr>
              <a:t>4</a:t>
            </a:r>
            <a:endParaRPr lang="hr-HR" sz="2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00600" y="3439705"/>
            <a:ext cx="447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>
                <a:solidFill>
                  <a:srgbClr val="FF0000"/>
                </a:solidFill>
              </a:rPr>
              <a:t>3</a:t>
            </a:r>
            <a:endParaRPr lang="hr-HR" sz="24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83857" y="4455610"/>
            <a:ext cx="447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rgbClr val="FF0000"/>
                </a:solidFill>
              </a:rPr>
              <a:t>5</a:t>
            </a:r>
            <a:endParaRPr lang="hr-HR" sz="24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83857" y="5082995"/>
            <a:ext cx="447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>
                <a:solidFill>
                  <a:srgbClr val="FF0000"/>
                </a:solidFill>
              </a:rPr>
              <a:t>1</a:t>
            </a:r>
            <a:endParaRPr lang="hr-HR" sz="24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00600" y="5705004"/>
            <a:ext cx="4048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>
                <a:solidFill>
                  <a:srgbClr val="FF0000"/>
                </a:solidFill>
              </a:rPr>
              <a:t>2</a:t>
            </a:r>
            <a:endParaRPr lang="hr-HR" sz="24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02754" y="2902168"/>
            <a:ext cx="14716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odan</a:t>
            </a:r>
            <a:endParaRPr lang="hr-HR" sz="2400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1526454" y="3877737"/>
            <a:ext cx="20025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/>
              <a:t>e</a:t>
            </a:r>
            <a:r>
              <a:rPr lang="hr-HR" sz="2400" i="1" dirty="0" smtClean="0"/>
              <a:t>kipa, društvo</a:t>
            </a:r>
            <a:endParaRPr lang="hr-HR" sz="2400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196343" y="4863099"/>
            <a:ext cx="477202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200" i="1" dirty="0"/>
              <a:t>n</a:t>
            </a:r>
            <a:r>
              <a:rPr lang="hr-HR" sz="2200" i="1" dirty="0" smtClean="0"/>
              <a:t>adoknaditi propušteno (popričati)</a:t>
            </a:r>
            <a:endParaRPr lang="hr-HR" sz="2200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1526454" y="5434362"/>
            <a:ext cx="2560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gubitak vremena</a:t>
            </a:r>
            <a:endParaRPr lang="hr-HR" sz="2400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1581075" y="6086701"/>
            <a:ext cx="20025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brkovi</a:t>
            </a:r>
            <a:endParaRPr lang="hr-HR" sz="2400" i="1" dirty="0"/>
          </a:p>
        </p:txBody>
      </p:sp>
    </p:spTree>
    <p:extLst>
      <p:ext uri="{BB962C8B-B14F-4D97-AF65-F5344CB8AC3E}">
        <p14:creationId xmlns:p14="http://schemas.microsoft.com/office/powerpoint/2010/main" val="4011760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/>
      <p:bldP spid="6" grpId="1"/>
      <p:bldP spid="7" grpId="0"/>
      <p:bldP spid="3" grpId="0"/>
      <p:bldP spid="8" grpId="0"/>
      <p:bldP spid="9" grpId="0"/>
      <p:bldP spid="10" grpId="0"/>
      <p:bldP spid="11" grpId="0"/>
      <p:bldP spid="12" grpId="0"/>
      <p:bldP spid="14" grpId="0"/>
      <p:bldP spid="15" grpId="0"/>
      <p:bldP spid="16" grpId="0"/>
      <p:bldP spid="1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2415</TotalTime>
  <Words>639</Words>
  <Application>Microsoft Office PowerPoint</Application>
  <PresentationFormat>Widescreen</PresentationFormat>
  <Paragraphs>100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UNIT 3: School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1: Who am I?</dc:title>
  <dc:creator>Marina Komadina</dc:creator>
  <cp:lastModifiedBy>Marina Komadina</cp:lastModifiedBy>
  <cp:revision>215</cp:revision>
  <dcterms:created xsi:type="dcterms:W3CDTF">2020-09-19T11:02:00Z</dcterms:created>
  <dcterms:modified xsi:type="dcterms:W3CDTF">2020-11-29T16:20:31Z</dcterms:modified>
</cp:coreProperties>
</file>